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2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A423E-43BA-094E-A11D-2BF44B6E1321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D3C34-53C5-814C-8C00-6E96C5DE8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9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33737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8E14999-5301-3F49-A97A-8EFC5FB7AA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CBC3A4E-2CF0-A144-8D17-CA0918273E8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3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Rethinking False Spring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Catherine Chamberlain</a:t>
            </a:r>
          </a:p>
          <a:p>
            <a:r>
              <a:rPr lang="en-US" dirty="0" smtClean="0"/>
              <a:t>Arnold Arboretum | Harvard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3" y="0"/>
            <a:ext cx="2361170" cy="1686023"/>
          </a:xfrm>
          <a:prstGeom prst="rect">
            <a:avLst/>
          </a:prstGeom>
          <a:blipFill>
            <a:blip r:embed="rId2">
              <a:alphaModFix amt="41000"/>
            </a:blip>
            <a:stretch>
              <a:fillRect/>
            </a:stretch>
          </a:blip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84" y="481996"/>
            <a:ext cx="4102443" cy="7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2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325"/>
            <a:ext cx="6539195" cy="4670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07" y="3163330"/>
            <a:ext cx="3836594" cy="3189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57" y="0"/>
            <a:ext cx="3789043" cy="31633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4776" y="826531"/>
            <a:ext cx="88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6434" y="3866928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BETPOP</a:t>
            </a:r>
            <a:endParaRPr lang="en-US" dirty="0"/>
          </a:p>
        </p:txBody>
      </p:sp>
      <p:sp>
        <p:nvSpPr>
          <p:cNvPr id="8" name="Bent-Up Arrow 7"/>
          <p:cNvSpPr/>
          <p:nvPr/>
        </p:nvSpPr>
        <p:spPr>
          <a:xfrm rot="16200000" flipH="1">
            <a:off x="10442473" y="1148890"/>
            <a:ext cx="420621" cy="517698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-Up Arrow 8"/>
          <p:cNvSpPr/>
          <p:nvPr/>
        </p:nvSpPr>
        <p:spPr>
          <a:xfrm rot="16200000" flipH="1" flipV="1">
            <a:off x="7708432" y="4151946"/>
            <a:ext cx="446951" cy="640293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38649" y="641865"/>
            <a:ext cx="88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40327" y="65353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BETPOP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919" y="543697"/>
            <a:ext cx="5158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Species: 2-3 (BETPAP, BETPOP, SAMRAC)</a:t>
            </a:r>
          </a:p>
          <a:p>
            <a:r>
              <a:rPr lang="en-US" sz="2400" dirty="0" smtClean="0"/>
              <a:t>Individuals: 14-18</a:t>
            </a:r>
          </a:p>
          <a:p>
            <a:r>
              <a:rPr lang="en-US" sz="2400" dirty="0" smtClean="0"/>
              <a:t>Buds: 6-36</a:t>
            </a:r>
          </a:p>
          <a:p>
            <a:r>
              <a:rPr lang="en-US" sz="2400" dirty="0" smtClean="0"/>
              <a:t>TX: Control vs. Freeze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90335" y="3373395"/>
            <a:ext cx="6373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d</a:t>
            </a:r>
            <a:r>
              <a:rPr lang="en-US" sz="3600" dirty="0" err="1" smtClean="0"/>
              <a:t>vr</a:t>
            </a:r>
            <a:r>
              <a:rPr lang="en-US" sz="3600" dirty="0" smtClean="0"/>
              <a:t> ~ </a:t>
            </a:r>
            <a:r>
              <a:rPr lang="en-US" sz="3600" dirty="0" err="1" smtClean="0"/>
              <a:t>tx</a:t>
            </a:r>
            <a:r>
              <a:rPr lang="en-US" sz="3600" dirty="0" smtClean="0"/>
              <a:t> + species + (1|individual)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324865" y="5279764"/>
            <a:ext cx="322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DVR: Duration of </a:t>
            </a:r>
            <a:r>
              <a:rPr lang="en-US" smtClean="0"/>
              <a:t>Vegetative Risk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2438224"/>
            <a:ext cx="4396716" cy="2784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Quick review of False Spring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Talk about Buds Experiment: initial results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Field Freezing experiment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Regional Risk: maps and ideas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Questions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91" y="2553902"/>
            <a:ext cx="4003589" cy="26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012557" y="3340421"/>
            <a:ext cx="2303859" cy="2714625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xfrm>
            <a:off x="8700441" y="495338"/>
            <a:ext cx="2928087" cy="2545052"/>
          </a:xfrm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8924166" y="6095388"/>
            <a:ext cx="24806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Betula populifolia - </a:t>
            </a:r>
            <a:r>
              <a:rPr dirty="0" smtClean="0"/>
              <a:t>leafout</a:t>
            </a:r>
            <a:endParaRPr dirty="0"/>
          </a:p>
        </p:txBody>
      </p:sp>
      <p:sp>
        <p:nvSpPr>
          <p:cNvPr id="141" name="Where’s the risk?"/>
          <p:cNvSpPr/>
          <p:nvPr/>
        </p:nvSpPr>
        <p:spPr>
          <a:xfrm>
            <a:off x="621232" y="305305"/>
            <a:ext cx="400911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isk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Just a Reminder……"/>
          <p:cNvSpPr/>
          <p:nvPr/>
        </p:nvSpPr>
        <p:spPr>
          <a:xfrm>
            <a:off x="1347141" y="1738409"/>
            <a:ext cx="596214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just">
              <a:defRPr sz="3000"/>
            </a:pPr>
            <a:r>
              <a:rPr sz="2109" dirty="0" smtClean="0"/>
              <a:t>Interested </a:t>
            </a:r>
            <a:r>
              <a:rPr sz="2109" dirty="0"/>
              <a:t>in time between </a:t>
            </a:r>
            <a:r>
              <a:rPr lang="en-US" sz="2109" dirty="0" smtClean="0"/>
              <a:t>leaf budburst </a:t>
            </a:r>
            <a:r>
              <a:rPr sz="2109" dirty="0" smtClean="0"/>
              <a:t>and </a:t>
            </a:r>
            <a:r>
              <a:rPr lang="en-US" sz="2109" dirty="0" smtClean="0"/>
              <a:t>leafout,</a:t>
            </a:r>
          </a:p>
          <a:p>
            <a:pPr algn="just">
              <a:defRPr sz="3000"/>
            </a:pPr>
            <a:r>
              <a:rPr lang="en-US" sz="2109" dirty="0" smtClean="0"/>
              <a:t>when frost tolerance is lowest but risk is high.</a:t>
            </a:r>
            <a:endParaRPr sz="2109" dirty="0"/>
          </a:p>
        </p:txBody>
      </p:sp>
      <p:sp>
        <p:nvSpPr>
          <p:cNvPr id="143" name="Line"/>
          <p:cNvSpPr/>
          <p:nvPr/>
        </p:nvSpPr>
        <p:spPr>
          <a:xfrm>
            <a:off x="527048" y="1135652"/>
            <a:ext cx="596214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BUDBURST</a:t>
            </a:r>
            <a:endParaRPr dirty="0"/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LEAFOUT</a:t>
            </a:r>
            <a:endParaRPr dirty="0"/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50" name="Alnus incana - bud burst (BBCH 9)"/>
          <p:cNvSpPr/>
          <p:nvPr/>
        </p:nvSpPr>
        <p:spPr>
          <a:xfrm>
            <a:off x="9150266" y="121119"/>
            <a:ext cx="20284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Alnus incana - </a:t>
            </a:r>
            <a:r>
              <a:rPr dirty="0" smtClean="0"/>
              <a:t>bud</a:t>
            </a:r>
            <a:r>
              <a:rPr lang="en-US" dirty="0" smtClean="0"/>
              <a:t>burst</a:t>
            </a:r>
            <a:endParaRPr dirty="0"/>
          </a:p>
        </p:txBody>
      </p:sp>
      <p:cxnSp>
        <p:nvCxnSpPr>
          <p:cNvPr id="4" name="Straight Arrow Connector 3"/>
          <p:cNvCxnSpPr>
            <a:stCxn id="144" idx="3"/>
            <a:endCxn id="145" idx="1"/>
          </p:cNvCxnSpPr>
          <p:nvPr/>
        </p:nvCxnSpPr>
        <p:spPr>
          <a:xfrm>
            <a:off x="3376585" y="3385795"/>
            <a:ext cx="1903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8260" y="5455474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DURATION OF VEGETATIVE RISK</a:t>
            </a:r>
            <a:endParaRPr lang="en-US" sz="2800"/>
          </a:p>
        </p:txBody>
      </p:sp>
      <p:sp>
        <p:nvSpPr>
          <p:cNvPr id="6" name="Left Brace 5"/>
          <p:cNvSpPr/>
          <p:nvPr/>
        </p:nvSpPr>
        <p:spPr>
          <a:xfrm rot="16200000">
            <a:off x="3972744" y="2332948"/>
            <a:ext cx="710938" cy="5302437"/>
          </a:xfrm>
          <a:prstGeom prst="leftBrace">
            <a:avLst/>
          </a:prstGeom>
          <a:noFill/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82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7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2066549"/>
            <a:ext cx="5773860" cy="4124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2941" y="2469629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6974" y="4994526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2066549"/>
            <a:ext cx="5773860" cy="4124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2941" y="2469629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6974" y="4994526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0" t="9577" r="31349" b="22254"/>
          <a:stretch/>
        </p:blipFill>
        <p:spPr>
          <a:xfrm>
            <a:off x="7928197" y="2469629"/>
            <a:ext cx="2797227" cy="29903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39348" y="4259635"/>
            <a:ext cx="12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Serrations along leave margins</a:t>
            </a:r>
            <a:endParaRPr lang="en-US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7645468" y="4695568"/>
            <a:ext cx="1535602" cy="16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40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130" y="420130"/>
            <a:ext cx="2256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STRATEGIES:</a:t>
            </a:r>
            <a:endParaRPr lang="en-US" sz="3200"/>
          </a:p>
        </p:txBody>
      </p:sp>
      <p:sp>
        <p:nvSpPr>
          <p:cNvPr id="3" name="TextBox 2"/>
          <p:cNvSpPr txBox="1"/>
          <p:nvPr/>
        </p:nvSpPr>
        <p:spPr>
          <a:xfrm>
            <a:off x="2097576" y="1478803"/>
            <a:ext cx="148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Avoidance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782880" y="1478803"/>
            <a:ext cx="1388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Tolerance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97" y="1223319"/>
            <a:ext cx="11948984" cy="37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60989" y="1260389"/>
            <a:ext cx="0" cy="511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" y="2066549"/>
            <a:ext cx="5773860" cy="4124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2941" y="2469629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6974" y="4994526"/>
            <a:ext cx="581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DVR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0" t="9577" r="31349" b="22254"/>
          <a:stretch/>
        </p:blipFill>
        <p:spPr>
          <a:xfrm>
            <a:off x="7928197" y="2469629"/>
            <a:ext cx="2797227" cy="29903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838200" y="2838960"/>
            <a:ext cx="1197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Trichomes</a:t>
            </a:r>
            <a:r>
              <a:rPr lang="en-US" dirty="0" smtClean="0"/>
              <a:t> on young leaves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</p:cNvCxnSpPr>
          <p:nvPr/>
        </p:nvCxnSpPr>
        <p:spPr>
          <a:xfrm flipH="1">
            <a:off x="10231395" y="3300625"/>
            <a:ext cx="606805" cy="10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39348" y="4259635"/>
            <a:ext cx="1206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Serrations along leave margins</a:t>
            </a:r>
            <a:endParaRPr lang="en-US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7645468" y="4695568"/>
            <a:ext cx="1535602" cy="164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Buds Experiment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Freezing Experiment with Greenhouse individuals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05608" y="692672"/>
            <a:ext cx="5541377" cy="415603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98032" y="2264034"/>
            <a:ext cx="5250249" cy="39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36" y="284210"/>
            <a:ext cx="10058400" cy="1450757"/>
          </a:xfrm>
        </p:spPr>
        <p:txBody>
          <a:bodyPr/>
          <a:lstStyle/>
          <a:p>
            <a:r>
              <a:rPr lang="en-US" dirty="0" smtClean="0"/>
              <a:t>EXPERIMENT LAYOUT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9636" y="2945929"/>
            <a:ext cx="4945175" cy="30008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mtClean="0"/>
              <a:t>ACESAC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ACEPEN (?)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QUEALB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QUERUB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POPGRA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ILEVER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LONCAN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ALNINC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BETALL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smtClean="0"/>
              <a:t>FAGGRA (?)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04778" y="2437727"/>
            <a:ext cx="4171640" cy="31287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636" y="2422709"/>
            <a:ext cx="1442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SPECIES: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440</TotalTime>
  <Words>169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Helvetica Neue</vt:lpstr>
      <vt:lpstr>Arial</vt:lpstr>
      <vt:lpstr>Retrospect</vt:lpstr>
      <vt:lpstr>Rethinking False Spring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Buds Experiment</vt:lpstr>
      <vt:lpstr>EXPERIMENT LAYOUT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Rethinking False Spring</dc:title>
  <dc:creator>Microsoft Office User</dc:creator>
  <cp:lastModifiedBy>Microsoft Office User</cp:lastModifiedBy>
  <cp:revision>10</cp:revision>
  <dcterms:created xsi:type="dcterms:W3CDTF">2017-11-06T15:08:43Z</dcterms:created>
  <dcterms:modified xsi:type="dcterms:W3CDTF">2017-11-06T22:28:45Z</dcterms:modified>
</cp:coreProperties>
</file>